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1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30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C3A72F-DA01-4BB3-88DB-B2A190BF04A2}" type="datetimeFigureOut">
              <a:rPr lang="nb-NO" smtClean="0"/>
              <a:t>18.05.2022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C665F-2DE0-4F37-A592-AD5AF88713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1913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0DD8D7B-4F10-419A-B1E8-7755F3216C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7719AC8-01AF-480A-AA15-0C0EE1C25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754C196-DD4A-4D88-9724-0C708DD2E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DB7E-5482-42A2-A014-4A0AB195C8C2}" type="datetimeFigureOut">
              <a:rPr lang="nb-NO" smtClean="0"/>
              <a:t>18.05.2022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6908355-6C5F-4A9F-AF20-9AE2AD21A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2BF695A-A663-4824-B1EE-752783D76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D2CF-95C1-4D08-82E9-7C69D25C94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9065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B871105-EF0F-4D98-B0EC-236CA768BF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08970E2D-6E87-48E1-8E24-C3C22352B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1531FFE-085A-4ECA-9220-23DA360B2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DB7E-5482-42A2-A014-4A0AB195C8C2}" type="datetimeFigureOut">
              <a:rPr lang="nb-NO" smtClean="0"/>
              <a:t>18.05.2022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0D20F5F-D651-437D-B809-840C371A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8017DD-0F8C-45C3-80BD-0BD35ACFD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D2CF-95C1-4D08-82E9-7C69D25C94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9126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BAD9F015-CF8A-4199-8EEF-5EFA8F6AD8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F85DC9D-85B3-4883-8D0F-85D2F4C9D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B0E7F8B-D654-453E-9897-63023D93D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DB7E-5482-42A2-A014-4A0AB195C8C2}" type="datetimeFigureOut">
              <a:rPr lang="nb-NO" smtClean="0"/>
              <a:t>18.05.2022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35811F8-7E2E-499F-A9C3-B2ADE98C2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F3732B5-F5B8-4D25-AD75-321117C20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D2CF-95C1-4D08-82E9-7C69D25C94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247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7EBAD3A-C5D7-40F6-9BB9-63E962FB85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795E9A7-FE89-462E-920C-B1DB37277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19A1767-6CA5-4218-8E14-681D8BE0E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DB7E-5482-42A2-A014-4A0AB195C8C2}" type="datetimeFigureOut">
              <a:rPr lang="nb-NO" smtClean="0"/>
              <a:t>18.05.2022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95B5D4D-82DA-43E8-A4BC-3EC0FD531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7534B56-84D5-42C7-AD75-8A5F798A65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D2CF-95C1-4D08-82E9-7C69D25C94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189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073EE4C-6AEF-4333-96AE-67CCA58F9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32CA9F2-99D5-4191-A767-EBBF34245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46F302D-AE52-4B02-8794-6599DB3A8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DB7E-5482-42A2-A014-4A0AB195C8C2}" type="datetimeFigureOut">
              <a:rPr lang="nb-NO" smtClean="0"/>
              <a:t>18.05.2022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89D50FB-C8FC-4D67-AB6D-40C5E5931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499487B-9AB6-4609-B07F-1F1F5356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D2CF-95C1-4D08-82E9-7C69D25C94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954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EA66C2-C565-4968-ABA3-D0D964A9D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FD03414-1466-477D-AEAA-64244AFDDF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3ADA21F-9DEF-4F8D-8065-363EE54503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BFE2425-DF9A-41DC-8440-4B6790F42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DB7E-5482-42A2-A014-4A0AB195C8C2}" type="datetimeFigureOut">
              <a:rPr lang="nb-NO" smtClean="0"/>
              <a:t>18.05.2022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E700E2EB-7564-4B35-AC15-E1901618C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6CB93DA-B106-45DF-AA4B-6315777D1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D2CF-95C1-4D08-82E9-7C69D25C94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50271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FF6D4CB-1EDB-4912-A67A-4A35371CD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0BB1E1D-D823-49E1-BD9B-9AB8716C8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B3D8442-48A8-4AB0-82FB-745038442D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8B82327C-FE62-45B3-BF34-78B47504C0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DBC81771-4458-4C4A-8B67-F165F82E29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6EF0FD74-8E76-47A6-AA4B-4DD4A9563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DB7E-5482-42A2-A014-4A0AB195C8C2}" type="datetimeFigureOut">
              <a:rPr lang="nb-NO" smtClean="0"/>
              <a:t>18.05.2022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635285A-BA23-4DFB-9E6F-889E2DEA9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144D6EE-ABFD-4C07-B386-0BF6C1613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D2CF-95C1-4D08-82E9-7C69D25C94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839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81E99C-EB00-4540-867B-776342C1F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3466672F-7501-47D9-9530-1A6BA81E8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DB7E-5482-42A2-A014-4A0AB195C8C2}" type="datetimeFigureOut">
              <a:rPr lang="nb-NO" smtClean="0"/>
              <a:t>18.05.2022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825B2F24-78DB-483B-99D8-A53C6F6A6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5E34AD6-D7F7-4141-BA1F-4285146E6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D2CF-95C1-4D08-82E9-7C69D25C94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3964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06833708-D30E-4145-B1B0-713603FF0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DB7E-5482-42A2-A014-4A0AB195C8C2}" type="datetimeFigureOut">
              <a:rPr lang="nb-NO" smtClean="0"/>
              <a:t>18.05.2022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C664863-5323-4919-985D-428D9F4C1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E74F161-7694-4933-B0CE-8578C0D43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D2CF-95C1-4D08-82E9-7C69D25C94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9455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50B58D8-C7FD-46CA-A35F-06A29A82D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EE929C0-E361-47B1-8AF6-B9A72468B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880588A-509B-4EC2-9075-4D299946EA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40732B47-C0E6-4736-9041-9C49A101A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DB7E-5482-42A2-A014-4A0AB195C8C2}" type="datetimeFigureOut">
              <a:rPr lang="nb-NO" smtClean="0"/>
              <a:t>18.05.2022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6D8A47C-9A0C-4C2C-8064-3897C6B1E7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64F529A-F914-4C3F-B27B-EB63E0322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D2CF-95C1-4D08-82E9-7C69D25C94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2048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61D8B7E-C0D7-4BB5-85B4-0D5657BB6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50C3666-E677-42F0-863C-393A139615C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CA7E197-18D2-4572-A39A-BABB7F495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D2C3BFD6-F967-4F1F-9428-42C96120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6DB7E-5482-42A2-A014-4A0AB195C8C2}" type="datetimeFigureOut">
              <a:rPr lang="nb-NO" smtClean="0"/>
              <a:t>18.05.2022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1DB0B36-E0D1-4E21-A728-727DD4DF1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27FE6AF-6764-487F-8CA7-282CE18FC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2D2CF-95C1-4D08-82E9-7C69D25C94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334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BD05420C-FD1A-471B-9362-C021DA28D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8E12DCA8-FB11-44F1-884A-9FBB2A948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F01546C-97AD-4F3A-9FAF-A9B4A046A2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6DB7E-5482-42A2-A014-4A0AB195C8C2}" type="datetimeFigureOut">
              <a:rPr lang="nb-NO" smtClean="0"/>
              <a:t>18.05.2022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0593B3-F846-4E34-BF3B-E58B2BDFFC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4A92DC1-32B4-4C0D-8CB5-1719AE937F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2D2CF-95C1-4D08-82E9-7C69D25C94F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8157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n.solvi@pkstrom.no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mailto:vidar@pkstrom.n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e 9">
            <a:extLst>
              <a:ext uri="{FF2B5EF4-FFF2-40B4-BE49-F238E27FC236}">
                <a16:creationId xmlns:a16="http://schemas.microsoft.com/office/drawing/2014/main" id="{720E4132-B5AC-4E23-8397-C3C96F0E0B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255" y="173736"/>
            <a:ext cx="8857488" cy="6510528"/>
          </a:xfrm>
          <a:prstGeom prst="rect">
            <a:avLst/>
          </a:prstGeom>
        </p:spPr>
      </p:pic>
      <p:sp>
        <p:nvSpPr>
          <p:cNvPr id="11" name="TekstSylinder 10">
            <a:extLst>
              <a:ext uri="{FF2B5EF4-FFF2-40B4-BE49-F238E27FC236}">
                <a16:creationId xmlns:a16="http://schemas.microsoft.com/office/drawing/2014/main" id="{A1230A8F-F80F-4C66-8608-A2C0D4F2B2AD}"/>
              </a:ext>
            </a:extLst>
          </p:cNvPr>
          <p:cNvSpPr txBox="1"/>
          <p:nvPr/>
        </p:nvSpPr>
        <p:spPr>
          <a:xfrm>
            <a:off x="2071869" y="1249300"/>
            <a:ext cx="773787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400" b="1" dirty="0">
                <a:solidFill>
                  <a:schemeClr val="bg1"/>
                </a:solidFill>
                <a:latin typeface="Helvetica LT Std" panose="020B0704020202030204" pitchFamily="34" charset="0"/>
              </a:rPr>
              <a:t>Bli med å skape verdier!</a:t>
            </a:r>
          </a:p>
          <a:p>
            <a:pPr algn="ctr"/>
            <a:r>
              <a:rPr lang="nb-NO" sz="1400" b="1" dirty="0">
                <a:solidFill>
                  <a:schemeClr val="bg1"/>
                </a:solidFill>
                <a:latin typeface="Helvetica LT Std" panose="020B0704020202030204" pitchFamily="34" charset="0"/>
              </a:rPr>
              <a:t>Vi søker anleggsarbeidere</a:t>
            </a: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430A275D-8F02-4ABA-B61F-B4ED596FFFB4}"/>
              </a:ext>
            </a:extLst>
          </p:cNvPr>
          <p:cNvSpPr txBox="1"/>
          <p:nvPr/>
        </p:nvSpPr>
        <p:spPr>
          <a:xfrm>
            <a:off x="2071869" y="2013334"/>
            <a:ext cx="44463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900" dirty="0">
              <a:latin typeface="Helvetica LT Std" panose="020B0704020202030204" pitchFamily="34" charset="0"/>
            </a:endParaRPr>
          </a:p>
          <a:p>
            <a:r>
              <a:rPr lang="nb-NO" sz="900" b="1" i="0" dirty="0">
                <a:solidFill>
                  <a:srgbClr val="474445"/>
                </a:solidFill>
                <a:effectLst/>
                <a:latin typeface="Finntype"/>
              </a:rPr>
              <a:t>De siste årene har vi opplevd en eventyrlig utvikling i PK Strøm AS. Vi har til enhver tid spennende oppdrag, og for å sikre videre utvikling trenger vi å styrke vår organisasjon. Nå ser vi etter anleggsarbeidere!</a:t>
            </a:r>
            <a:br>
              <a:rPr lang="nb-NO" sz="900" dirty="0"/>
            </a:br>
            <a:br>
              <a:rPr lang="nb-NO" sz="900" dirty="0"/>
            </a:br>
            <a:r>
              <a:rPr lang="nb-NO" sz="900" b="1" i="0" dirty="0">
                <a:solidFill>
                  <a:srgbClr val="474445"/>
                </a:solidFill>
                <a:effectLst/>
                <a:latin typeface="Finntype"/>
              </a:rPr>
              <a:t>Vi ser etter deg som er faglig engasjert og motivert for stillingen. I PK Strøm vil du få både ansvar og frihet, og du vil oppleve utfordringer og utvikling. I vårt team er det </a:t>
            </a:r>
            <a:r>
              <a:rPr lang="nb-NO" sz="900" b="1" dirty="0">
                <a:solidFill>
                  <a:srgbClr val="474445"/>
                </a:solidFill>
                <a:latin typeface="Finntype"/>
              </a:rPr>
              <a:t>høyt tempo og godt humør. </a:t>
            </a:r>
            <a:r>
              <a:rPr lang="nb-NO" sz="900" b="1" i="0" dirty="0">
                <a:solidFill>
                  <a:srgbClr val="474445"/>
                </a:solidFill>
                <a:effectLst/>
                <a:latin typeface="Finntype"/>
              </a:rPr>
              <a:t>Hos oss blir du med å skape verdier!</a:t>
            </a:r>
          </a:p>
          <a:p>
            <a:endParaRPr lang="nb-NO" sz="900" b="1" i="0" dirty="0">
              <a:solidFill>
                <a:srgbClr val="474445"/>
              </a:solidFill>
              <a:effectLst/>
              <a:latin typeface="Finntype"/>
            </a:endParaRPr>
          </a:p>
          <a:p>
            <a:r>
              <a:rPr lang="nb-NO" sz="900" i="0" dirty="0">
                <a:solidFill>
                  <a:srgbClr val="474445"/>
                </a:solidFill>
                <a:effectLst/>
                <a:latin typeface="Finntype"/>
              </a:rPr>
              <a:t>FOR STILLINGEN TILBYR VI:</a:t>
            </a:r>
            <a:endParaRPr lang="nb-NO" sz="900" dirty="0">
              <a:solidFill>
                <a:srgbClr val="474445"/>
              </a:solidFill>
              <a:latin typeface="Finntyp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rgbClr val="474445"/>
                </a:solidFill>
                <a:latin typeface="Finntype"/>
              </a:rPr>
              <a:t>Varierte</a:t>
            </a:r>
            <a:r>
              <a:rPr lang="nb-NO" sz="900" b="0" i="0" dirty="0">
                <a:solidFill>
                  <a:srgbClr val="474445"/>
                </a:solidFill>
                <a:effectLst/>
                <a:latin typeface="Finntype"/>
              </a:rPr>
              <a:t> og utfordrende oppgaver med muligheter for faglig og personlig utvikling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900" b="0" i="0" dirty="0">
                <a:solidFill>
                  <a:srgbClr val="474445"/>
                </a:solidFill>
                <a:effectLst/>
                <a:latin typeface="Finntype"/>
              </a:rPr>
              <a:t>Nødvendig opplæring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900" b="0" i="0" dirty="0">
                <a:solidFill>
                  <a:srgbClr val="474445"/>
                </a:solidFill>
                <a:effectLst/>
                <a:latin typeface="Finntype"/>
              </a:rPr>
              <a:t>Konkurransedyktige lønns- og arbeidsbetingelser, herunder bonusordning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900" b="0" i="0" dirty="0">
                <a:solidFill>
                  <a:srgbClr val="474445"/>
                </a:solidFill>
                <a:effectLst/>
                <a:latin typeface="Finntype"/>
              </a:rPr>
              <a:t>Uformelt og trivelig arbeidsmiljø</a:t>
            </a:r>
          </a:p>
          <a:p>
            <a:endParaRPr lang="nb-NO" sz="900" i="0" dirty="0">
              <a:solidFill>
                <a:srgbClr val="474445"/>
              </a:solidFill>
              <a:effectLst/>
              <a:latin typeface="Finntype"/>
            </a:endParaRPr>
          </a:p>
          <a:p>
            <a:pPr algn="l"/>
            <a:r>
              <a:rPr lang="nb-NO" sz="900" b="0" i="0" dirty="0">
                <a:solidFill>
                  <a:srgbClr val="474445"/>
                </a:solidFill>
                <a:effectLst/>
                <a:latin typeface="Finntype"/>
              </a:rPr>
              <a:t>ØNSKEDE KVALIFIKSASJONER TIL STILLINGEN: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rgbClr val="474445"/>
                </a:solidFill>
                <a:latin typeface="Finntype"/>
              </a:rPr>
              <a:t>Fagbrev som anleggsmaskinfører eller lignende. Erfaring kan kompensere for fagbrev</a:t>
            </a:r>
            <a:endParaRPr lang="nb-NO" sz="900" b="0" i="0" dirty="0">
              <a:solidFill>
                <a:srgbClr val="474445"/>
              </a:solidFill>
              <a:effectLst/>
              <a:latin typeface="Finntyp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900" b="0" i="0" dirty="0">
                <a:solidFill>
                  <a:srgbClr val="474445"/>
                </a:solidFill>
                <a:effectLst/>
                <a:latin typeface="Finntype"/>
              </a:rPr>
              <a:t>Førerkort klasse B, BE</a:t>
            </a:r>
            <a:r>
              <a:rPr lang="nb-NO" sz="900" b="0" i="0">
                <a:solidFill>
                  <a:srgbClr val="474445"/>
                </a:solidFill>
                <a:effectLst/>
                <a:latin typeface="Finntype"/>
              </a:rPr>
              <a:t>, C, CE</a:t>
            </a:r>
            <a:endParaRPr lang="nb-NO" sz="900" b="0" i="0" dirty="0">
              <a:solidFill>
                <a:srgbClr val="474445"/>
              </a:solidFill>
              <a:effectLst/>
              <a:latin typeface="Finntyp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rgbClr val="474445"/>
                </a:solidFill>
                <a:latin typeface="Finntype"/>
              </a:rPr>
              <a:t>ADK1</a:t>
            </a:r>
            <a:endParaRPr lang="nb-NO" sz="900" b="0" i="0" dirty="0">
              <a:solidFill>
                <a:srgbClr val="474445"/>
              </a:solidFill>
              <a:effectLst/>
              <a:latin typeface="Finntype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900" dirty="0">
                <a:solidFill>
                  <a:srgbClr val="474445"/>
                </a:solidFill>
                <a:latin typeface="Finntype"/>
              </a:rPr>
              <a:t>Forståelse for dokumentasjon og god HMS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900" b="0" i="0" dirty="0">
                <a:solidFill>
                  <a:srgbClr val="474445"/>
                </a:solidFill>
                <a:effectLst/>
                <a:latin typeface="Finntype"/>
              </a:rPr>
              <a:t>Evne til å jobbe selvstendig og effektivt med varierte oppdrag</a:t>
            </a:r>
          </a:p>
          <a:p>
            <a:pPr algn="l"/>
            <a:endParaRPr lang="nb-NO" sz="900" dirty="0">
              <a:solidFill>
                <a:srgbClr val="474445"/>
              </a:solidFill>
              <a:latin typeface="Finntype"/>
            </a:endParaRPr>
          </a:p>
          <a:p>
            <a:pPr algn="l"/>
            <a:r>
              <a:rPr lang="nb-NO" sz="900" b="0" i="0" dirty="0">
                <a:solidFill>
                  <a:srgbClr val="474445"/>
                </a:solidFill>
                <a:effectLst/>
                <a:latin typeface="Finntype"/>
              </a:rPr>
              <a:t>PERSONLIGE EGENSKAPER: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900" b="0" i="0" dirty="0">
                <a:solidFill>
                  <a:srgbClr val="474445"/>
                </a:solidFill>
                <a:effectLst/>
                <a:latin typeface="Finntype"/>
              </a:rPr>
              <a:t>Du er en lagspiller – vi skaper verdier sammen!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900" b="0" i="0" dirty="0">
                <a:solidFill>
                  <a:srgbClr val="474445"/>
                </a:solidFill>
                <a:effectLst/>
                <a:latin typeface="Finntype"/>
              </a:rPr>
              <a:t>Du har gode kommunikasjons- og samarbeidsegenskaper, er systematisk og ryddig.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900" b="0" i="0" dirty="0">
                <a:solidFill>
                  <a:srgbClr val="474445"/>
                </a:solidFill>
                <a:effectLst/>
                <a:latin typeface="Finntype"/>
              </a:rPr>
              <a:t>Du er engasjert for å skape et godt arbeidsmiljø og kultur for å finne gode løsninger.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nb-NO" sz="900" b="0" i="0" dirty="0">
                <a:solidFill>
                  <a:srgbClr val="474445"/>
                </a:solidFill>
                <a:effectLst/>
                <a:latin typeface="Finntype"/>
              </a:rPr>
              <a:t>Du er ansvarlig og bidrar til det beste for firmaet, våre kollegaer og kunden.</a:t>
            </a:r>
          </a:p>
          <a:p>
            <a:pPr algn="l"/>
            <a:endParaRPr lang="nb-NO" sz="900" dirty="0">
              <a:latin typeface="Helvetica LT Std" panose="020B0704020202030204" pitchFamily="34" charset="0"/>
            </a:endParaRPr>
          </a:p>
          <a:p>
            <a:endParaRPr lang="nb-NO" sz="900" dirty="0">
              <a:latin typeface="Helvetica LT Std" panose="020B0704020202030204" pitchFamily="34" charset="0"/>
            </a:endParaRPr>
          </a:p>
          <a:p>
            <a:endParaRPr lang="nb-NO" sz="900" dirty="0">
              <a:latin typeface="Helvetica LT Std" panose="020B0704020202030204" pitchFamily="34" charset="0"/>
            </a:endParaRP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430A275D-8F02-4ABA-B61F-B4ED596FFFB4}"/>
              </a:ext>
            </a:extLst>
          </p:cNvPr>
          <p:cNvSpPr txBox="1"/>
          <p:nvPr/>
        </p:nvSpPr>
        <p:spPr>
          <a:xfrm>
            <a:off x="6518191" y="1180585"/>
            <a:ext cx="3612397" cy="32085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050" b="1" dirty="0">
              <a:latin typeface="Helvetica LT Std" panose="020B0704020202030204" pitchFamily="34" charset="0"/>
            </a:endParaRPr>
          </a:p>
          <a:p>
            <a:pPr algn="l"/>
            <a:endParaRPr lang="nb-NO" sz="900" dirty="0">
              <a:solidFill>
                <a:srgbClr val="474445"/>
              </a:solidFill>
              <a:latin typeface="Finntype"/>
            </a:endParaRPr>
          </a:p>
          <a:p>
            <a:pPr algn="l">
              <a:buFont typeface="Arial" panose="020B0604020202020204" pitchFamily="34" charset="0"/>
              <a:buChar char="•"/>
            </a:pPr>
            <a:endParaRPr lang="nb-NO" sz="900" b="0" i="0" dirty="0">
              <a:solidFill>
                <a:srgbClr val="474445"/>
              </a:solidFill>
              <a:effectLst/>
              <a:latin typeface="Finntype"/>
            </a:endParaRPr>
          </a:p>
          <a:p>
            <a:endParaRPr lang="nb-NO" sz="900" u="sng" dirty="0">
              <a:solidFill>
                <a:srgbClr val="474445"/>
              </a:solidFill>
              <a:latin typeface="Finntype"/>
            </a:endParaRPr>
          </a:p>
          <a:p>
            <a:endParaRPr lang="nb-NO" sz="900" dirty="0">
              <a:solidFill>
                <a:srgbClr val="474445"/>
              </a:solidFill>
              <a:latin typeface="Finntype"/>
            </a:endParaRPr>
          </a:p>
          <a:p>
            <a:endParaRPr lang="nb-NO" sz="900" dirty="0">
              <a:solidFill>
                <a:srgbClr val="474445"/>
              </a:solidFill>
              <a:latin typeface="Finntype"/>
            </a:endParaRPr>
          </a:p>
          <a:p>
            <a:endParaRPr lang="nb-NO" sz="900" dirty="0">
              <a:solidFill>
                <a:srgbClr val="474445"/>
              </a:solidFill>
              <a:latin typeface="Finntype"/>
            </a:endParaRPr>
          </a:p>
          <a:p>
            <a:r>
              <a:rPr lang="nb-NO" sz="900" dirty="0">
                <a:solidFill>
                  <a:srgbClr val="474445"/>
                </a:solidFill>
                <a:latin typeface="Finntype"/>
              </a:rPr>
              <a:t>Nysgjerrig?</a:t>
            </a:r>
          </a:p>
          <a:p>
            <a:endParaRPr lang="nb-NO" sz="900" dirty="0">
              <a:solidFill>
                <a:srgbClr val="474445"/>
              </a:solidFill>
              <a:latin typeface="Finntype"/>
            </a:endParaRPr>
          </a:p>
          <a:p>
            <a:r>
              <a:rPr lang="nb-NO" sz="900" dirty="0">
                <a:solidFill>
                  <a:srgbClr val="474445"/>
                </a:solidFill>
                <a:latin typeface="Finntype"/>
              </a:rPr>
              <a:t>HR-leder Ann-Sølvi Johansen, tlf. 476 33 311, e-post: </a:t>
            </a:r>
            <a:r>
              <a:rPr lang="nb-NO" sz="900" dirty="0">
                <a:solidFill>
                  <a:srgbClr val="474445"/>
                </a:solidFill>
                <a:latin typeface="Finntype"/>
                <a:hlinkClick r:id="rId3"/>
              </a:rPr>
              <a:t>ann.solvi@pkstrom.no</a:t>
            </a:r>
            <a:r>
              <a:rPr lang="nb-NO" sz="900" dirty="0">
                <a:solidFill>
                  <a:srgbClr val="474445"/>
                </a:solidFill>
                <a:latin typeface="Finntype"/>
              </a:rPr>
              <a:t> </a:t>
            </a:r>
          </a:p>
          <a:p>
            <a:endParaRPr lang="nb-NO" sz="900" dirty="0">
              <a:solidFill>
                <a:srgbClr val="474445"/>
              </a:solidFill>
              <a:latin typeface="Finntype"/>
            </a:endParaRPr>
          </a:p>
          <a:p>
            <a:r>
              <a:rPr lang="nb-NO" sz="900" dirty="0">
                <a:solidFill>
                  <a:srgbClr val="474445"/>
                </a:solidFill>
                <a:latin typeface="Finntype"/>
              </a:rPr>
              <a:t>Prosjektleder Vidar Larsen, tlf. 970 88 147, e-post: </a:t>
            </a:r>
            <a:r>
              <a:rPr lang="nb-NO" sz="900" dirty="0">
                <a:solidFill>
                  <a:srgbClr val="474445"/>
                </a:solidFill>
                <a:latin typeface="Finntype"/>
                <a:hlinkClick r:id="rId4"/>
              </a:rPr>
              <a:t>vidar@pkstrom.no</a:t>
            </a:r>
            <a:r>
              <a:rPr lang="nb-NO" sz="900" dirty="0">
                <a:solidFill>
                  <a:srgbClr val="474445"/>
                </a:solidFill>
                <a:latin typeface="Finntype"/>
              </a:rPr>
              <a:t> </a:t>
            </a:r>
          </a:p>
          <a:p>
            <a:endParaRPr lang="nb-NO" sz="900" dirty="0">
              <a:solidFill>
                <a:srgbClr val="474445"/>
              </a:solidFill>
              <a:latin typeface="Finntype"/>
            </a:endParaRPr>
          </a:p>
          <a:p>
            <a:endParaRPr lang="nb-NO" sz="900" b="1" dirty="0">
              <a:solidFill>
                <a:srgbClr val="474445"/>
              </a:solidFill>
              <a:latin typeface="Finntype"/>
            </a:endParaRPr>
          </a:p>
          <a:p>
            <a:r>
              <a:rPr lang="nb-NO" sz="900" b="1" dirty="0">
                <a:solidFill>
                  <a:srgbClr val="474445"/>
                </a:solidFill>
                <a:latin typeface="Finntype"/>
              </a:rPr>
              <a:t>Søknadsfrist: 15.06.2022</a:t>
            </a:r>
          </a:p>
          <a:p>
            <a:endParaRPr lang="nb-NO" sz="900" dirty="0">
              <a:solidFill>
                <a:srgbClr val="474445"/>
              </a:solidFill>
              <a:latin typeface="Finntype"/>
            </a:endParaRPr>
          </a:p>
          <a:p>
            <a:endParaRPr lang="nb-NO" sz="900" dirty="0">
              <a:solidFill>
                <a:srgbClr val="474445"/>
              </a:solidFill>
              <a:latin typeface="Finntype"/>
            </a:endParaRPr>
          </a:p>
          <a:p>
            <a:endParaRPr lang="nb-NO" sz="1050" b="1" dirty="0">
              <a:latin typeface="Helvetica LT Std" panose="020B0704020202030204" pitchFamily="34" charset="0"/>
            </a:endParaRPr>
          </a:p>
          <a:p>
            <a:endParaRPr lang="nb-NO" sz="1050" b="1" dirty="0">
              <a:latin typeface="Helvetica LT Std" panose="020B0704020202030204" pitchFamily="34" charset="0"/>
            </a:endParaRPr>
          </a:p>
          <a:p>
            <a:endParaRPr lang="nb-NO" sz="900" dirty="0">
              <a:latin typeface="Helvetica LT Std" panose="020B0704020202030204" pitchFamily="34" charset="0"/>
            </a:endParaRPr>
          </a:p>
          <a:p>
            <a:endParaRPr lang="nb-NO" sz="900" dirty="0">
              <a:latin typeface="Helvetica LT Std" panose="020B0704020202030204" pitchFamily="34" charset="0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C8A186C0-4A12-4EF4-A8E2-4736B16608DD}"/>
              </a:ext>
            </a:extLst>
          </p:cNvPr>
          <p:cNvSpPr txBox="1"/>
          <p:nvPr/>
        </p:nvSpPr>
        <p:spPr>
          <a:xfrm>
            <a:off x="6518191" y="3763827"/>
            <a:ext cx="3653264" cy="200458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b-NO" sz="900" b="1" dirty="0">
                <a:solidFill>
                  <a:srgbClr val="474445"/>
                </a:solidFill>
                <a:latin typeface="Finntype"/>
              </a:rPr>
              <a:t>OM ARBEIDSGIVEREN</a:t>
            </a:r>
          </a:p>
          <a:p>
            <a:r>
              <a:rPr lang="nb-NO" sz="900" kern="1400" dirty="0">
                <a:solidFill>
                  <a:srgbClr val="474445"/>
                </a:solidFill>
                <a:latin typeface="Finntype"/>
              </a:rPr>
              <a:t>PK </a:t>
            </a:r>
            <a:r>
              <a:rPr lang="nb-NO" sz="900" kern="1400" dirty="0">
                <a:ln>
                  <a:noFill/>
                </a:ln>
                <a:solidFill>
                  <a:srgbClr val="474445"/>
                </a:solidFill>
                <a:effectLst/>
                <a:latin typeface="Finntype"/>
              </a:rPr>
              <a:t>Strøm AS ble etablert i januar 2004 og holder til på Rognan i Saltdal kommune. Vår entreprenørvirksomhet har spisskompetanse som totalleverandør innenfor en rekke bygg og anleggsprosjekter, som VA-anlegg, samferdsel, kraftverksutbygging, tomtearbeid og vinterdrift.</a:t>
            </a: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r>
              <a:rPr lang="nb-NO" sz="900" kern="1400" dirty="0">
                <a:ln>
                  <a:noFill/>
                </a:ln>
                <a:solidFill>
                  <a:srgbClr val="474445"/>
                </a:solidFill>
                <a:effectLst/>
                <a:latin typeface="Finntype"/>
              </a:rPr>
              <a:t>Vi er stolte av et hvert prosjekt som er levert til kunde, og anerkjenner verdien av kvalitet på leveransen. Vårt </a:t>
            </a:r>
            <a:r>
              <a:rPr lang="nb-NO" sz="900" kern="1400" dirty="0">
                <a:solidFill>
                  <a:srgbClr val="474445"/>
                </a:solidFill>
                <a:latin typeface="Finntype"/>
              </a:rPr>
              <a:t>ISO-sertifiserte miljø- og kvalitetssystem </a:t>
            </a:r>
            <a:r>
              <a:rPr lang="nb-NO" sz="900" kern="1400" dirty="0">
                <a:ln>
                  <a:noFill/>
                </a:ln>
                <a:solidFill>
                  <a:srgbClr val="474445"/>
                </a:solidFill>
                <a:effectLst/>
                <a:latin typeface="Finntype"/>
              </a:rPr>
              <a:t>har derfor vært viktig for oss for å synliggjøre de krav vi stiller til oss selv. Miljø, kvalitet og seriøsitet gjenspeiler seg også i vår moderne maskinpark som tilfredsstiller våre ansattes– og kunders krav– og forventinger til utstyr og teknologi.</a:t>
            </a:r>
          </a:p>
          <a:p>
            <a:pPr marL="0" marR="0" indent="0" algn="l">
              <a:lnSpc>
                <a:spcPct val="119000"/>
              </a:lnSpc>
              <a:spcBef>
                <a:spcPts val="0"/>
              </a:spcBef>
              <a:spcAft>
                <a:spcPts val="600"/>
              </a:spcAft>
            </a:pPr>
            <a:endParaRPr lang="nb-NO" sz="900" kern="1400" dirty="0">
              <a:ln>
                <a:noFill/>
              </a:ln>
              <a:solidFill>
                <a:srgbClr val="474445"/>
              </a:solidFill>
              <a:effectLst/>
              <a:latin typeface="Finntype"/>
            </a:endParaRPr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1FA08319-7D59-445C-8C13-92E15D05289D}"/>
              </a:ext>
            </a:extLst>
          </p:cNvPr>
          <p:cNvSpPr/>
          <p:nvPr/>
        </p:nvSpPr>
        <p:spPr>
          <a:xfrm>
            <a:off x="7180928" y="5884819"/>
            <a:ext cx="3190623" cy="683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5" name="Bilde 4" descr="Et bilde som inneholder tekst, utklipp&#10;&#10;Automatisk generert beskrivelse">
            <a:extLst>
              <a:ext uri="{FF2B5EF4-FFF2-40B4-BE49-F238E27FC236}">
                <a16:creationId xmlns:a16="http://schemas.microsoft.com/office/drawing/2014/main" id="{75E929A4-D0BA-43A6-999E-1A6D7ADC12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5332" y="5884819"/>
            <a:ext cx="2434414" cy="670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6358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388</Words>
  <Application>Microsoft Office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Finntype</vt:lpstr>
      <vt:lpstr>Helvetica LT Std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design</dc:creator>
  <cp:lastModifiedBy>Ann-Sølvi Johansen</cp:lastModifiedBy>
  <cp:revision>33</cp:revision>
  <dcterms:created xsi:type="dcterms:W3CDTF">2018-03-15T15:10:07Z</dcterms:created>
  <dcterms:modified xsi:type="dcterms:W3CDTF">2022-05-18T08:04:08Z</dcterms:modified>
</cp:coreProperties>
</file>